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10"/>
  </p:notesMasterIdLst>
  <p:sldIdLst>
    <p:sldId id="328" r:id="rId2"/>
    <p:sldId id="329" r:id="rId3"/>
    <p:sldId id="330" r:id="rId4"/>
    <p:sldId id="331" r:id="rId5"/>
    <p:sldId id="325" r:id="rId6"/>
    <p:sldId id="326" r:id="rId7"/>
    <p:sldId id="327" r:id="rId8"/>
    <p:sldId id="29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386EB5"/>
    <a:srgbClr val="094D94"/>
    <a:srgbClr val="43CDD9"/>
    <a:srgbClr val="0066FF"/>
    <a:srgbClr val="85E0E7"/>
    <a:srgbClr val="30353F"/>
    <a:srgbClr val="667181"/>
    <a:srgbClr val="BABABA"/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440" autoAdjust="0"/>
    <p:restoredTop sz="96357" autoAdjust="0"/>
  </p:normalViewPr>
  <p:slideViewPr>
    <p:cSldViewPr snapToGrid="0" showGuides="1">
      <p:cViewPr varScale="1">
        <p:scale>
          <a:sx n="105" d="100"/>
          <a:sy n="105" d="100"/>
        </p:scale>
        <p:origin x="96" y="252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7FA056-A5A3-4999-BF44-9E0E185840DE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398DEDE-0AF9-4272-937D-BA3F5069E441}">
      <dgm:prSet phldrT="[Text]"/>
      <dgm:spPr/>
      <dgm:t>
        <a:bodyPr/>
        <a:lstStyle/>
        <a:p>
          <a:r>
            <a:rPr lang="en-US" dirty="0"/>
            <a:t>Identify most corelated variables with Traffic Volume</a:t>
          </a:r>
        </a:p>
      </dgm:t>
    </dgm:pt>
    <dgm:pt modelId="{136BD6D2-4E28-4B1B-9E52-10671828358B}" type="parTrans" cxnId="{B46A2117-907A-44C2-8F86-C9945D1B19C2}">
      <dgm:prSet/>
      <dgm:spPr/>
      <dgm:t>
        <a:bodyPr/>
        <a:lstStyle/>
        <a:p>
          <a:endParaRPr lang="en-US"/>
        </a:p>
      </dgm:t>
    </dgm:pt>
    <dgm:pt modelId="{4571986C-24A3-4AB5-80A7-6B02A87670B6}" type="sibTrans" cxnId="{B46A2117-907A-44C2-8F86-C9945D1B19C2}">
      <dgm:prSet/>
      <dgm:spPr/>
      <dgm:t>
        <a:bodyPr/>
        <a:lstStyle/>
        <a:p>
          <a:endParaRPr lang="en-US"/>
        </a:p>
      </dgm:t>
    </dgm:pt>
    <dgm:pt modelId="{146A6E75-96BB-493B-A410-23FDCE901362}">
      <dgm:prSet phldrT="[Text]"/>
      <dgm:spPr/>
      <dgm:t>
        <a:bodyPr/>
        <a:lstStyle/>
        <a:p>
          <a:r>
            <a:rPr lang="en-US" dirty="0"/>
            <a:t>Create models using VAR, Neural Network and others</a:t>
          </a:r>
        </a:p>
      </dgm:t>
    </dgm:pt>
    <dgm:pt modelId="{781E4AB4-06B8-429C-AEAA-787ED38607BD}" type="parTrans" cxnId="{778E1D2C-216B-4E14-ABE8-73CA81E6CA25}">
      <dgm:prSet/>
      <dgm:spPr/>
      <dgm:t>
        <a:bodyPr/>
        <a:lstStyle/>
        <a:p>
          <a:endParaRPr lang="en-US"/>
        </a:p>
      </dgm:t>
    </dgm:pt>
    <dgm:pt modelId="{0480C832-D766-4675-B0A9-7CF891247418}" type="sibTrans" cxnId="{778E1D2C-216B-4E14-ABE8-73CA81E6CA25}">
      <dgm:prSet/>
      <dgm:spPr/>
      <dgm:t>
        <a:bodyPr/>
        <a:lstStyle/>
        <a:p>
          <a:endParaRPr lang="en-US"/>
        </a:p>
      </dgm:t>
    </dgm:pt>
    <dgm:pt modelId="{03CF8617-FC2C-48AE-AA99-7C6373616435}">
      <dgm:prSet phldrT="[Text]"/>
      <dgm:spPr/>
      <dgm:t>
        <a:bodyPr/>
        <a:lstStyle/>
        <a:p>
          <a:r>
            <a:rPr lang="en-US" dirty="0"/>
            <a:t>Compare and contrast with all the models and recommend the models specific to applications</a:t>
          </a:r>
        </a:p>
      </dgm:t>
    </dgm:pt>
    <dgm:pt modelId="{D505E5B8-9BEF-4ABA-907B-BE4D8569C6BB}" type="parTrans" cxnId="{20CD4BA8-8FB9-4AC4-9747-6A37F1F71BEF}">
      <dgm:prSet/>
      <dgm:spPr/>
      <dgm:t>
        <a:bodyPr/>
        <a:lstStyle/>
        <a:p>
          <a:endParaRPr lang="en-US"/>
        </a:p>
      </dgm:t>
    </dgm:pt>
    <dgm:pt modelId="{3F505021-8D9C-4E2F-BE92-FC035363F5F6}" type="sibTrans" cxnId="{20CD4BA8-8FB9-4AC4-9747-6A37F1F71BEF}">
      <dgm:prSet/>
      <dgm:spPr/>
      <dgm:t>
        <a:bodyPr/>
        <a:lstStyle/>
        <a:p>
          <a:endParaRPr lang="en-US"/>
        </a:p>
      </dgm:t>
    </dgm:pt>
    <dgm:pt modelId="{B7D71372-C553-45FB-B054-2C3B770565FB}" type="pres">
      <dgm:prSet presAssocID="{A37FA056-A5A3-4999-BF44-9E0E185840DE}" presName="Name0" presStyleCnt="0">
        <dgm:presLayoutVars>
          <dgm:chMax val="7"/>
          <dgm:chPref val="7"/>
          <dgm:dir/>
        </dgm:presLayoutVars>
      </dgm:prSet>
      <dgm:spPr/>
    </dgm:pt>
    <dgm:pt modelId="{14817687-7083-4329-8991-E35CBF9CF947}" type="pres">
      <dgm:prSet presAssocID="{A37FA056-A5A3-4999-BF44-9E0E185840DE}" presName="Name1" presStyleCnt="0"/>
      <dgm:spPr/>
    </dgm:pt>
    <dgm:pt modelId="{309B6C80-299A-4F37-A834-6C5320699723}" type="pres">
      <dgm:prSet presAssocID="{A37FA056-A5A3-4999-BF44-9E0E185840DE}" presName="cycle" presStyleCnt="0"/>
      <dgm:spPr/>
    </dgm:pt>
    <dgm:pt modelId="{60175323-E971-43E8-9490-C4438DA59721}" type="pres">
      <dgm:prSet presAssocID="{A37FA056-A5A3-4999-BF44-9E0E185840DE}" presName="srcNode" presStyleLbl="node1" presStyleIdx="0" presStyleCnt="3"/>
      <dgm:spPr/>
    </dgm:pt>
    <dgm:pt modelId="{338E8D4E-B7CE-4F44-BE6F-46505656577C}" type="pres">
      <dgm:prSet presAssocID="{A37FA056-A5A3-4999-BF44-9E0E185840DE}" presName="conn" presStyleLbl="parChTrans1D2" presStyleIdx="0" presStyleCnt="1"/>
      <dgm:spPr/>
    </dgm:pt>
    <dgm:pt modelId="{5C091010-A5C4-4E30-BD40-4DE16916C7F8}" type="pres">
      <dgm:prSet presAssocID="{A37FA056-A5A3-4999-BF44-9E0E185840DE}" presName="extraNode" presStyleLbl="node1" presStyleIdx="0" presStyleCnt="3"/>
      <dgm:spPr/>
    </dgm:pt>
    <dgm:pt modelId="{9560FC21-9DF2-46BC-9245-6DB4DBB74569}" type="pres">
      <dgm:prSet presAssocID="{A37FA056-A5A3-4999-BF44-9E0E185840DE}" presName="dstNode" presStyleLbl="node1" presStyleIdx="0" presStyleCnt="3"/>
      <dgm:spPr/>
    </dgm:pt>
    <dgm:pt modelId="{DDFBEE05-0F70-4881-843D-611CB56657AC}" type="pres">
      <dgm:prSet presAssocID="{9398DEDE-0AF9-4272-937D-BA3F5069E441}" presName="text_1" presStyleLbl="node1" presStyleIdx="0" presStyleCnt="3">
        <dgm:presLayoutVars>
          <dgm:bulletEnabled val="1"/>
        </dgm:presLayoutVars>
      </dgm:prSet>
      <dgm:spPr/>
    </dgm:pt>
    <dgm:pt modelId="{65C10130-8139-423A-B832-FEC12782CAD8}" type="pres">
      <dgm:prSet presAssocID="{9398DEDE-0AF9-4272-937D-BA3F5069E441}" presName="accent_1" presStyleCnt="0"/>
      <dgm:spPr/>
    </dgm:pt>
    <dgm:pt modelId="{390DD124-3455-486C-A8ED-1B4D87925721}" type="pres">
      <dgm:prSet presAssocID="{9398DEDE-0AF9-4272-937D-BA3F5069E441}" presName="accentRepeatNode" presStyleLbl="solidFgAcc1" presStyleIdx="0" presStyleCnt="3"/>
      <dgm:spPr/>
    </dgm:pt>
    <dgm:pt modelId="{74446FC7-AE0A-419A-803F-F25C6C22B6C1}" type="pres">
      <dgm:prSet presAssocID="{146A6E75-96BB-493B-A410-23FDCE901362}" presName="text_2" presStyleLbl="node1" presStyleIdx="1" presStyleCnt="3">
        <dgm:presLayoutVars>
          <dgm:bulletEnabled val="1"/>
        </dgm:presLayoutVars>
      </dgm:prSet>
      <dgm:spPr/>
    </dgm:pt>
    <dgm:pt modelId="{EABEBE80-CBB5-42E3-BF12-6345F902B643}" type="pres">
      <dgm:prSet presAssocID="{146A6E75-96BB-493B-A410-23FDCE901362}" presName="accent_2" presStyleCnt="0"/>
      <dgm:spPr/>
    </dgm:pt>
    <dgm:pt modelId="{6275C790-ABDD-4AAE-9096-3CA4819369D0}" type="pres">
      <dgm:prSet presAssocID="{146A6E75-96BB-493B-A410-23FDCE901362}" presName="accentRepeatNode" presStyleLbl="solidFgAcc1" presStyleIdx="1" presStyleCnt="3"/>
      <dgm:spPr/>
    </dgm:pt>
    <dgm:pt modelId="{19080CA8-CC9D-490C-8E5C-94D873878E14}" type="pres">
      <dgm:prSet presAssocID="{03CF8617-FC2C-48AE-AA99-7C6373616435}" presName="text_3" presStyleLbl="node1" presStyleIdx="2" presStyleCnt="3">
        <dgm:presLayoutVars>
          <dgm:bulletEnabled val="1"/>
        </dgm:presLayoutVars>
      </dgm:prSet>
      <dgm:spPr/>
    </dgm:pt>
    <dgm:pt modelId="{F05D2A35-90B5-46FE-94DB-560D42A02DD0}" type="pres">
      <dgm:prSet presAssocID="{03CF8617-FC2C-48AE-AA99-7C6373616435}" presName="accent_3" presStyleCnt="0"/>
      <dgm:spPr/>
    </dgm:pt>
    <dgm:pt modelId="{717E0462-7608-41DB-A3E2-A4235081FC10}" type="pres">
      <dgm:prSet presAssocID="{03CF8617-FC2C-48AE-AA99-7C6373616435}" presName="accentRepeatNode" presStyleLbl="solidFgAcc1" presStyleIdx="2" presStyleCnt="3"/>
      <dgm:spPr/>
    </dgm:pt>
  </dgm:ptLst>
  <dgm:cxnLst>
    <dgm:cxn modelId="{3A07920B-C127-4309-8C52-A441990F7ACD}" type="presOf" srcId="{A37FA056-A5A3-4999-BF44-9E0E185840DE}" destId="{B7D71372-C553-45FB-B054-2C3B770565FB}" srcOrd="0" destOrd="0" presId="urn:microsoft.com/office/officeart/2008/layout/VerticalCurvedList"/>
    <dgm:cxn modelId="{B46A2117-907A-44C2-8F86-C9945D1B19C2}" srcId="{A37FA056-A5A3-4999-BF44-9E0E185840DE}" destId="{9398DEDE-0AF9-4272-937D-BA3F5069E441}" srcOrd="0" destOrd="0" parTransId="{136BD6D2-4E28-4B1B-9E52-10671828358B}" sibTransId="{4571986C-24A3-4AB5-80A7-6B02A87670B6}"/>
    <dgm:cxn modelId="{778E1D2C-216B-4E14-ABE8-73CA81E6CA25}" srcId="{A37FA056-A5A3-4999-BF44-9E0E185840DE}" destId="{146A6E75-96BB-493B-A410-23FDCE901362}" srcOrd="1" destOrd="0" parTransId="{781E4AB4-06B8-429C-AEAA-787ED38607BD}" sibTransId="{0480C832-D766-4675-B0A9-7CF891247418}"/>
    <dgm:cxn modelId="{63E77769-1A6C-4248-A504-2DFFC91CD086}" type="presOf" srcId="{03CF8617-FC2C-48AE-AA99-7C6373616435}" destId="{19080CA8-CC9D-490C-8E5C-94D873878E14}" srcOrd="0" destOrd="0" presId="urn:microsoft.com/office/officeart/2008/layout/VerticalCurvedList"/>
    <dgm:cxn modelId="{5AFAFC52-3F35-4D7E-9C28-12B6418FB39A}" type="presOf" srcId="{146A6E75-96BB-493B-A410-23FDCE901362}" destId="{74446FC7-AE0A-419A-803F-F25C6C22B6C1}" srcOrd="0" destOrd="0" presId="urn:microsoft.com/office/officeart/2008/layout/VerticalCurvedList"/>
    <dgm:cxn modelId="{20CD4BA8-8FB9-4AC4-9747-6A37F1F71BEF}" srcId="{A37FA056-A5A3-4999-BF44-9E0E185840DE}" destId="{03CF8617-FC2C-48AE-AA99-7C6373616435}" srcOrd="2" destOrd="0" parTransId="{D505E5B8-9BEF-4ABA-907B-BE4D8569C6BB}" sibTransId="{3F505021-8D9C-4E2F-BE92-FC035363F5F6}"/>
    <dgm:cxn modelId="{9221F4DF-A0DD-482B-A9C9-5A14DC3DC62C}" type="presOf" srcId="{9398DEDE-0AF9-4272-937D-BA3F5069E441}" destId="{DDFBEE05-0F70-4881-843D-611CB56657AC}" srcOrd="0" destOrd="0" presId="urn:microsoft.com/office/officeart/2008/layout/VerticalCurvedList"/>
    <dgm:cxn modelId="{4DC196F1-47E9-438B-8F14-DAB2FD1FEAC9}" type="presOf" srcId="{4571986C-24A3-4AB5-80A7-6B02A87670B6}" destId="{338E8D4E-B7CE-4F44-BE6F-46505656577C}" srcOrd="0" destOrd="0" presId="urn:microsoft.com/office/officeart/2008/layout/VerticalCurvedList"/>
    <dgm:cxn modelId="{3A3C2AF1-EDBB-423C-B2F1-5B4C965B6AF5}" type="presParOf" srcId="{B7D71372-C553-45FB-B054-2C3B770565FB}" destId="{14817687-7083-4329-8991-E35CBF9CF947}" srcOrd="0" destOrd="0" presId="urn:microsoft.com/office/officeart/2008/layout/VerticalCurvedList"/>
    <dgm:cxn modelId="{E68460CD-7F18-472E-A77E-9C9DDF58AB1F}" type="presParOf" srcId="{14817687-7083-4329-8991-E35CBF9CF947}" destId="{309B6C80-299A-4F37-A834-6C5320699723}" srcOrd="0" destOrd="0" presId="urn:microsoft.com/office/officeart/2008/layout/VerticalCurvedList"/>
    <dgm:cxn modelId="{E636B040-D7FA-4CB4-8CE4-61135EAACD62}" type="presParOf" srcId="{309B6C80-299A-4F37-A834-6C5320699723}" destId="{60175323-E971-43E8-9490-C4438DA59721}" srcOrd="0" destOrd="0" presId="urn:microsoft.com/office/officeart/2008/layout/VerticalCurvedList"/>
    <dgm:cxn modelId="{54994BF3-CF19-454A-86DD-0381896EDF42}" type="presParOf" srcId="{309B6C80-299A-4F37-A834-6C5320699723}" destId="{338E8D4E-B7CE-4F44-BE6F-46505656577C}" srcOrd="1" destOrd="0" presId="urn:microsoft.com/office/officeart/2008/layout/VerticalCurvedList"/>
    <dgm:cxn modelId="{2DD94B61-FB27-4FDC-BEC9-280AD3C6F293}" type="presParOf" srcId="{309B6C80-299A-4F37-A834-6C5320699723}" destId="{5C091010-A5C4-4E30-BD40-4DE16916C7F8}" srcOrd="2" destOrd="0" presId="urn:microsoft.com/office/officeart/2008/layout/VerticalCurvedList"/>
    <dgm:cxn modelId="{D76C3816-3DF9-486A-9D82-E9FA28B35980}" type="presParOf" srcId="{309B6C80-299A-4F37-A834-6C5320699723}" destId="{9560FC21-9DF2-46BC-9245-6DB4DBB74569}" srcOrd="3" destOrd="0" presId="urn:microsoft.com/office/officeart/2008/layout/VerticalCurvedList"/>
    <dgm:cxn modelId="{AADDBD52-01B5-46F5-8849-F135004B336D}" type="presParOf" srcId="{14817687-7083-4329-8991-E35CBF9CF947}" destId="{DDFBEE05-0F70-4881-843D-611CB56657AC}" srcOrd="1" destOrd="0" presId="urn:microsoft.com/office/officeart/2008/layout/VerticalCurvedList"/>
    <dgm:cxn modelId="{2BCA12F2-55AE-4ADB-9F51-637742787196}" type="presParOf" srcId="{14817687-7083-4329-8991-E35CBF9CF947}" destId="{65C10130-8139-423A-B832-FEC12782CAD8}" srcOrd="2" destOrd="0" presId="urn:microsoft.com/office/officeart/2008/layout/VerticalCurvedList"/>
    <dgm:cxn modelId="{E59B7913-7DC4-4702-B73D-4EF0B7144B82}" type="presParOf" srcId="{65C10130-8139-423A-B832-FEC12782CAD8}" destId="{390DD124-3455-486C-A8ED-1B4D87925721}" srcOrd="0" destOrd="0" presId="urn:microsoft.com/office/officeart/2008/layout/VerticalCurvedList"/>
    <dgm:cxn modelId="{31859140-9AB8-4184-A154-7BA5A4295DCA}" type="presParOf" srcId="{14817687-7083-4329-8991-E35CBF9CF947}" destId="{74446FC7-AE0A-419A-803F-F25C6C22B6C1}" srcOrd="3" destOrd="0" presId="urn:microsoft.com/office/officeart/2008/layout/VerticalCurvedList"/>
    <dgm:cxn modelId="{BFA09E8C-6C72-45B0-B9B5-817A3977E672}" type="presParOf" srcId="{14817687-7083-4329-8991-E35CBF9CF947}" destId="{EABEBE80-CBB5-42E3-BF12-6345F902B643}" srcOrd="4" destOrd="0" presId="urn:microsoft.com/office/officeart/2008/layout/VerticalCurvedList"/>
    <dgm:cxn modelId="{79432D1F-D66C-4559-983C-688FCEA1F737}" type="presParOf" srcId="{EABEBE80-CBB5-42E3-BF12-6345F902B643}" destId="{6275C790-ABDD-4AAE-9096-3CA4819369D0}" srcOrd="0" destOrd="0" presId="urn:microsoft.com/office/officeart/2008/layout/VerticalCurvedList"/>
    <dgm:cxn modelId="{BDA111E2-6BDC-44F0-BE7A-270F5F9D1B60}" type="presParOf" srcId="{14817687-7083-4329-8991-E35CBF9CF947}" destId="{19080CA8-CC9D-490C-8E5C-94D873878E14}" srcOrd="5" destOrd="0" presId="urn:microsoft.com/office/officeart/2008/layout/VerticalCurvedList"/>
    <dgm:cxn modelId="{FF01164B-4FD4-45A8-AD68-F8E81BF4B95A}" type="presParOf" srcId="{14817687-7083-4329-8991-E35CBF9CF947}" destId="{F05D2A35-90B5-46FE-94DB-560D42A02DD0}" srcOrd="6" destOrd="0" presId="urn:microsoft.com/office/officeart/2008/layout/VerticalCurvedList"/>
    <dgm:cxn modelId="{4674DE65-14DC-4AC2-9C9E-D5F6B244FFF1}" type="presParOf" srcId="{F05D2A35-90B5-46FE-94DB-560D42A02DD0}" destId="{717E0462-7608-41DB-A3E2-A4235081FC1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8E8D4E-B7CE-4F44-BE6F-46505656577C}">
      <dsp:nvSpPr>
        <dsp:cNvPr id="0" name=""/>
        <dsp:cNvSpPr/>
      </dsp:nvSpPr>
      <dsp:spPr>
        <a:xfrm>
          <a:off x="-3878974" y="-595654"/>
          <a:ext cx="4623018" cy="4623018"/>
        </a:xfrm>
        <a:prstGeom prst="blockArc">
          <a:avLst>
            <a:gd name="adj1" fmla="val 18900000"/>
            <a:gd name="adj2" fmla="val 2700000"/>
            <a:gd name="adj3" fmla="val 467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FBEE05-0F70-4881-843D-611CB56657AC}">
      <dsp:nvSpPr>
        <dsp:cNvPr id="0" name=""/>
        <dsp:cNvSpPr/>
      </dsp:nvSpPr>
      <dsp:spPr>
        <a:xfrm>
          <a:off x="478478" y="343171"/>
          <a:ext cx="6033585" cy="68634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4784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Identify most corelated variables with Traffic Volume</a:t>
          </a:r>
        </a:p>
      </dsp:txBody>
      <dsp:txXfrm>
        <a:off x="478478" y="343171"/>
        <a:ext cx="6033585" cy="686342"/>
      </dsp:txXfrm>
    </dsp:sp>
    <dsp:sp modelId="{390DD124-3455-486C-A8ED-1B4D87925721}">
      <dsp:nvSpPr>
        <dsp:cNvPr id="0" name=""/>
        <dsp:cNvSpPr/>
      </dsp:nvSpPr>
      <dsp:spPr>
        <a:xfrm>
          <a:off x="49514" y="257378"/>
          <a:ext cx="857927" cy="85792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446FC7-AE0A-419A-803F-F25C6C22B6C1}">
      <dsp:nvSpPr>
        <dsp:cNvPr id="0" name=""/>
        <dsp:cNvSpPr/>
      </dsp:nvSpPr>
      <dsp:spPr>
        <a:xfrm>
          <a:off x="727964" y="1372683"/>
          <a:ext cx="5784099" cy="68634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4784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Create models using VAR, Neural Network and others</a:t>
          </a:r>
        </a:p>
      </dsp:txBody>
      <dsp:txXfrm>
        <a:off x="727964" y="1372683"/>
        <a:ext cx="5784099" cy="686342"/>
      </dsp:txXfrm>
    </dsp:sp>
    <dsp:sp modelId="{6275C790-ABDD-4AAE-9096-3CA4819369D0}">
      <dsp:nvSpPr>
        <dsp:cNvPr id="0" name=""/>
        <dsp:cNvSpPr/>
      </dsp:nvSpPr>
      <dsp:spPr>
        <a:xfrm>
          <a:off x="299000" y="1286891"/>
          <a:ext cx="857927" cy="85792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080CA8-CC9D-490C-8E5C-94D873878E14}">
      <dsp:nvSpPr>
        <dsp:cNvPr id="0" name=""/>
        <dsp:cNvSpPr/>
      </dsp:nvSpPr>
      <dsp:spPr>
        <a:xfrm>
          <a:off x="478478" y="2402197"/>
          <a:ext cx="6033585" cy="68634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4784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Compare and contrast with all the models and recommend the models specific to applications</a:t>
          </a:r>
        </a:p>
      </dsp:txBody>
      <dsp:txXfrm>
        <a:off x="478478" y="2402197"/>
        <a:ext cx="6033585" cy="686342"/>
      </dsp:txXfrm>
    </dsp:sp>
    <dsp:sp modelId="{717E0462-7608-41DB-A3E2-A4235081FC10}">
      <dsp:nvSpPr>
        <dsp:cNvPr id="0" name=""/>
        <dsp:cNvSpPr/>
      </dsp:nvSpPr>
      <dsp:spPr>
        <a:xfrm>
          <a:off x="49514" y="2316404"/>
          <a:ext cx="857927" cy="85792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14/11/2021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71888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54253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5809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72101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>
                <a:solidFill>
                  <a:srgbClr val="123654"/>
                </a:solidFill>
                <a:latin typeface="Arial" panose="020B0604020202020204" pitchFamily="34" charset="0"/>
              </a:rPr>
              <a:t>Forecast for the LAST 10 hours of Traffic Volume with seasonal factor s=24, with AR p value 5 and MA q is equal to 2 was our best short-term model.</a:t>
            </a:r>
            <a:endParaRPr lang="en-US" dirty="0"/>
          </a:p>
          <a:p>
            <a:r>
              <a:rPr lang="en-US" i="1" dirty="0">
                <a:solidFill>
                  <a:srgbClr val="123654"/>
                </a:solidFill>
                <a:latin typeface="Arial" panose="020B0604020202020204" pitchFamily="34" charset="0"/>
              </a:rPr>
              <a:t>for long term ( to forecast LAST 1000 hours) , we choose with seasonality 24 as best forecast because visually looks very close to actual realization. But we will further investigate this behavior.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08466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i="1" dirty="0">
                <a:solidFill>
                  <a:srgbClr val="123654"/>
                </a:solidFill>
                <a:latin typeface="Arial" panose="020B0604020202020204" pitchFamily="34" charset="0"/>
              </a:rPr>
              <a:t>As expected, long-term forecast trends towards mean as model do not have trend.</a:t>
            </a:r>
          </a:p>
          <a:p>
            <a:pPr algn="l"/>
            <a:r>
              <a:rPr lang="en-US" i="1" dirty="0">
                <a:solidFill>
                  <a:srgbClr val="123654"/>
                </a:solidFill>
                <a:latin typeface="Arial" panose="020B0604020202020204" pitchFamily="34" charset="0"/>
              </a:rPr>
              <a:t>Short-term model aligns with the expected forecast.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4185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>
                <a:solidFill>
                  <a:srgbClr val="123654"/>
                </a:solidFill>
                <a:latin typeface="Arial" panose="020B0604020202020204" pitchFamily="34" charset="0"/>
              </a:rPr>
              <a:t>We will continue to reevaluate the data and perform multivariable analysis using VAR and Neural Network models by incorporating the dependent variables to derive possibly better forecasting.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26960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21849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11/14/2021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Emphasis-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2667000"/>
            <a:ext cx="10288693" cy="3660648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F422E5-0916-42D9-AC79-50E4FC133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1676400"/>
            <a:ext cx="10837333" cy="424732"/>
          </a:xfrm>
          <a:solidFill>
            <a:schemeClr val="accent1"/>
          </a:solidFill>
        </p:spPr>
        <p:txBody>
          <a:bodyPr wrap="square" lIns="640080" rIns="91440">
            <a:sp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8E95652-9528-4150-8049-C40C3BB1B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4107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11/14/2021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11/14/2021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11/14/2021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11/14/2021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11/14/2021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11/14/2021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11/14/2021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  <p:sldLayoutId id="214748368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2.jpe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notesSlide" Target="../notesSlides/notesSlide7.xml"/><Relationship Id="rId7" Type="http://schemas.openxmlformats.org/officeDocument/2006/relationships/diagramLayout" Target="../diagrams/layout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Relationship Id="rId6" Type="http://schemas.openxmlformats.org/officeDocument/2006/relationships/diagramData" Target="../diagrams/data1.xml"/><Relationship Id="rId5" Type="http://schemas.openxmlformats.org/officeDocument/2006/relationships/image" Target="../media/image3.png"/><Relationship Id="rId10" Type="http://schemas.microsoft.com/office/2007/relationships/diagramDrawing" Target="../diagrams/drawing1.xml"/><Relationship Id="rId4" Type="http://schemas.openxmlformats.org/officeDocument/2006/relationships/image" Target="../media/image2.jpeg"/><Relationship Id="rId9" Type="http://schemas.openxmlformats.org/officeDocument/2006/relationships/diagramColors" Target="../diagrams/colors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Video 35">
            <a:extLst>
              <a:ext uri="{FF2B5EF4-FFF2-40B4-BE49-F238E27FC236}">
                <a16:creationId xmlns:a16="http://schemas.microsoft.com/office/drawing/2014/main" id="{CFB775CC-02A5-44D0-B02C-F4999D8E4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-1" b="-1"/>
          <a:stretch/>
        </p:blipFill>
        <p:spPr>
          <a:xfrm>
            <a:off x="-3027" y="-73141"/>
            <a:ext cx="12191979" cy="685798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FD635A1-8469-4B53-82D5-60E164D339BA}"/>
              </a:ext>
            </a:extLst>
          </p:cNvPr>
          <p:cNvSpPr txBox="1"/>
          <p:nvPr/>
        </p:nvSpPr>
        <p:spPr>
          <a:xfrm>
            <a:off x="1341558" y="1397961"/>
            <a:ext cx="11150319" cy="2147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tabLst>
                <a:tab pos="347663" algn="l"/>
              </a:tabLst>
            </a:pPr>
            <a:r>
              <a:rPr lang="en-US" sz="3600" b="1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Metro Interstate Traffic Volume </a:t>
            </a:r>
            <a:r>
              <a:rPr lang="en-US" sz="3600" b="1" dirty="0">
                <a:solidFill>
                  <a:srgbClr val="002060"/>
                </a:solidFill>
                <a:latin typeface="Arial" panose="020B0604020202020204" pitchFamily="34" charset="0"/>
              </a:rPr>
              <a:t>Time Series Analysis for Minneapolis-St Paul, MN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1C8E87-21E8-4D11-B3CE-4B4A2E64D3F5}"/>
              </a:ext>
            </a:extLst>
          </p:cNvPr>
          <p:cNvSpPr txBox="1"/>
          <p:nvPr/>
        </p:nvSpPr>
        <p:spPr>
          <a:xfrm>
            <a:off x="772607" y="4267428"/>
            <a:ext cx="3874685" cy="676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1" dirty="0" err="1">
                <a:solidFill>
                  <a:srgbClr val="002060"/>
                </a:solidFill>
              </a:rPr>
              <a:t>Paritosh</a:t>
            </a:r>
            <a:r>
              <a:rPr lang="en-US" b="1" i="1" dirty="0">
                <a:solidFill>
                  <a:srgbClr val="002060"/>
                </a:solidFill>
              </a:rPr>
              <a:t> Rai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002060"/>
                </a:solidFill>
              </a:rPr>
              <a:t>Rajesh Satluri</a:t>
            </a:r>
          </a:p>
        </p:txBody>
      </p:sp>
    </p:spTree>
    <p:extLst>
      <p:ext uri="{BB962C8B-B14F-4D97-AF65-F5344CB8AC3E}">
        <p14:creationId xmlns:p14="http://schemas.microsoft.com/office/powerpoint/2010/main" val="136804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41"/>
    </mc:Choice>
    <mc:Fallback xmlns="">
      <p:transition spd="slow" advTm="64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video>
              <p:cMediaNode vol="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8" objId="32"/>
        <p14:stopEvt time="6372" objId="32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44A039-11AB-474F-8746-9A34D1C39C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8" name="Text Placeholder 119">
            <a:extLst>
              <a:ext uri="{FF2B5EF4-FFF2-40B4-BE49-F238E27FC236}">
                <a16:creationId xmlns:a16="http://schemas.microsoft.com/office/drawing/2014/main" id="{6E5B80C5-6B42-4867-88CC-660291DD3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3060" y="6641305"/>
            <a:ext cx="173736" cy="1524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D2A5B748-37FD-448D-997E-B1D33265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>
          <a:xfrm>
            <a:off x="0" y="0"/>
            <a:ext cx="8329613" cy="457200"/>
          </a:xfrm>
        </p:spPr>
      </p:pic>
      <p:sp>
        <p:nvSpPr>
          <p:cNvPr id="8" name="Title 11">
            <a:extLst>
              <a:ext uri="{FF2B5EF4-FFF2-40B4-BE49-F238E27FC236}">
                <a16:creationId xmlns:a16="http://schemas.microsoft.com/office/drawing/2014/main" id="{3E23D06B-677B-4674-86A3-EFB89E557EBC}"/>
              </a:ext>
            </a:extLst>
          </p:cNvPr>
          <p:cNvSpPr txBox="1">
            <a:spLocks/>
          </p:cNvSpPr>
          <p:nvPr/>
        </p:nvSpPr>
        <p:spPr>
          <a:xfrm>
            <a:off x="8329614" y="81112"/>
            <a:ext cx="2935794" cy="72191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2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100" dirty="0">
                <a:solidFill>
                  <a:srgbClr val="C00000"/>
                </a:solidFill>
                <a:latin typeface="Tw Cen MT Condensed" panose="020B0606020104020203" pitchFamily="34" charset="0"/>
              </a:rPr>
              <a:t>Dataset</a:t>
            </a:r>
          </a:p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(Who, What, When, Where, Why and How)</a:t>
            </a:r>
            <a:endParaRPr lang="en-US" sz="3600" dirty="0">
              <a:solidFill>
                <a:srgbClr val="C00000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BB8D35-99FB-47F1-B4E2-6EA796455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3859" y="5997650"/>
            <a:ext cx="1027176" cy="684380"/>
          </a:xfrm>
          <a:prstGeom prst="rect">
            <a:avLst/>
          </a:prstGeom>
        </p:spPr>
      </p:pic>
      <p:sp>
        <p:nvSpPr>
          <p:cNvPr id="5" name="Flowchart: Document 4">
            <a:extLst>
              <a:ext uri="{FF2B5EF4-FFF2-40B4-BE49-F238E27FC236}">
                <a16:creationId xmlns:a16="http://schemas.microsoft.com/office/drawing/2014/main" id="{2C4BF350-E327-4A81-94FC-7FC96D461706}"/>
              </a:ext>
            </a:extLst>
          </p:cNvPr>
          <p:cNvSpPr/>
          <p:nvPr/>
        </p:nvSpPr>
        <p:spPr>
          <a:xfrm>
            <a:off x="548639" y="709993"/>
            <a:ext cx="10291705" cy="1301688"/>
          </a:xfrm>
          <a:prstGeom prst="flowChartDocumen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1D3CBC-B6F6-4C2D-BB89-1FDCAE26651E}"/>
              </a:ext>
            </a:extLst>
          </p:cNvPr>
          <p:cNvSpPr txBox="1"/>
          <p:nvPr/>
        </p:nvSpPr>
        <p:spPr>
          <a:xfrm>
            <a:off x="548640" y="1052182"/>
            <a:ext cx="100218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i="1" dirty="0">
                <a:solidFill>
                  <a:srgbClr val="123654"/>
                </a:solidFill>
                <a:latin typeface="Arial" panose="020B0604020202020204" pitchFamily="34" charset="0"/>
              </a:rPr>
              <a:t>“This Dataset contains hourly data of Minneapolis-St Paul, MN traffic volume for westbound I-94. </a:t>
            </a:r>
          </a:p>
          <a:p>
            <a:pPr algn="l"/>
            <a:r>
              <a:rPr lang="en-US" i="1" dirty="0">
                <a:solidFill>
                  <a:srgbClr val="123654"/>
                </a:solidFill>
                <a:latin typeface="Arial" panose="020B0604020202020204" pitchFamily="34" charset="0"/>
              </a:rPr>
              <a:t>It also includes weather and holiday features, and it has data between 2012-2018.”</a:t>
            </a:r>
          </a:p>
        </p:txBody>
      </p:sp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1DA4E3D0-D91B-40B4-95B7-DABDC520C88E}"/>
              </a:ext>
            </a:extLst>
          </p:cNvPr>
          <p:cNvGraphicFramePr>
            <a:graphicFrameLocks noGrp="1"/>
          </p:cNvGraphicFramePr>
          <p:nvPr/>
        </p:nvGraphicFramePr>
        <p:xfrm>
          <a:off x="292501" y="2258255"/>
          <a:ext cx="6581636" cy="3174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6761">
                  <a:extLst>
                    <a:ext uri="{9D8B030D-6E8A-4147-A177-3AD203B41FA5}">
                      <a16:colId xmlns:a16="http://schemas.microsoft.com/office/drawing/2014/main" val="242382012"/>
                    </a:ext>
                  </a:extLst>
                </a:gridCol>
                <a:gridCol w="1272027">
                  <a:extLst>
                    <a:ext uri="{9D8B030D-6E8A-4147-A177-3AD203B41FA5}">
                      <a16:colId xmlns:a16="http://schemas.microsoft.com/office/drawing/2014/main" val="868203871"/>
                    </a:ext>
                  </a:extLst>
                </a:gridCol>
                <a:gridCol w="4202848">
                  <a:extLst>
                    <a:ext uri="{9D8B030D-6E8A-4147-A177-3AD203B41FA5}">
                      <a16:colId xmlns:a16="http://schemas.microsoft.com/office/drawing/2014/main" val="1664714234"/>
                    </a:ext>
                  </a:extLst>
                </a:gridCol>
              </a:tblGrid>
              <a:tr h="349797">
                <a:tc>
                  <a:txBody>
                    <a:bodyPr/>
                    <a:lstStyle/>
                    <a:p>
                      <a:r>
                        <a:rPr lang="en-US" sz="1200" dirty="0"/>
                        <a:t>Header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608823"/>
                  </a:ext>
                </a:extLst>
              </a:tr>
              <a:tr h="34979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Holidays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 National holidays plus regional holiday, Minnesota State Fair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586797"/>
                  </a:ext>
                </a:extLst>
              </a:tr>
              <a:tr h="375980">
                <a:tc>
                  <a:txBody>
                    <a:bodyPr/>
                    <a:lstStyle/>
                    <a:p>
                      <a:r>
                        <a:rPr lang="en-US" sz="1200" dirty="0"/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Average Temperature in Kelvin scale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191934"/>
                  </a:ext>
                </a:extLst>
              </a:tr>
              <a:tr h="349797">
                <a:tc>
                  <a:txBody>
                    <a:bodyPr/>
                    <a:lstStyle/>
                    <a:p>
                      <a:r>
                        <a:rPr lang="en-US" sz="1200" dirty="0"/>
                        <a:t>rain_1h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Amount of Rain that occurred in the hour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326557"/>
                  </a:ext>
                </a:extLst>
              </a:tr>
              <a:tr h="349797">
                <a:tc>
                  <a:txBody>
                    <a:bodyPr/>
                    <a:lstStyle/>
                    <a:p>
                      <a:r>
                        <a:rPr lang="en-US" sz="1200" dirty="0" err="1"/>
                        <a:t>snow_ih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Amount in mm of snow that occurred in the hour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673554"/>
                  </a:ext>
                </a:extLst>
              </a:tr>
              <a:tr h="349797">
                <a:tc>
                  <a:txBody>
                    <a:bodyPr/>
                    <a:lstStyle/>
                    <a:p>
                      <a:r>
                        <a:rPr lang="en-US" sz="1200" dirty="0" err="1"/>
                        <a:t>cloud_all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Percentage cloud Covered in the hour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321266"/>
                  </a:ext>
                </a:extLst>
              </a:tr>
              <a:tr h="349797">
                <a:tc>
                  <a:txBody>
                    <a:bodyPr/>
                    <a:lstStyle/>
                    <a:p>
                      <a:r>
                        <a:rPr lang="en-US" sz="1200" dirty="0" err="1"/>
                        <a:t>weather_Main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Short textual description of the current weather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537615"/>
                  </a:ext>
                </a:extLst>
              </a:tr>
              <a:tr h="349797">
                <a:tc>
                  <a:txBody>
                    <a:bodyPr/>
                    <a:lstStyle/>
                    <a:p>
                      <a:r>
                        <a:rPr lang="en-US" sz="1200" dirty="0" err="1"/>
                        <a:t>date_time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DateTime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Hour of the data collected in local CST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012474"/>
                  </a:ext>
                </a:extLst>
              </a:tr>
              <a:tr h="349797">
                <a:tc>
                  <a:txBody>
                    <a:bodyPr/>
                    <a:lstStyle/>
                    <a:p>
                      <a:r>
                        <a:rPr lang="en-US" sz="1200" dirty="0" err="1"/>
                        <a:t>traffic_volume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Hourly 1-94 ATR 301 report Westbound traffic volume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73882"/>
                  </a:ext>
                </a:extLst>
              </a:tr>
            </a:tbl>
          </a:graphicData>
        </a:graphic>
      </p:graphicFrame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5855618-4D80-435C-85EB-83E035C52363}"/>
              </a:ext>
            </a:extLst>
          </p:cNvPr>
          <p:cNvSpPr/>
          <p:nvPr/>
        </p:nvSpPr>
        <p:spPr>
          <a:xfrm>
            <a:off x="7421958" y="1989059"/>
            <a:ext cx="4123530" cy="143597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432FF"/>
                </a:solidFill>
              </a:rPr>
              <a:t>This database had 3 Categorical, 5 numeric and one datetime variable with 48204 rows.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432FF"/>
                </a:solidFill>
              </a:rPr>
              <a:t>Rain and Snow is in mm and temperature is in Kelvin scale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432FF"/>
                </a:solidFill>
              </a:rPr>
              <a:t>This was a very clean data with no NA or missing data.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432FF"/>
                </a:solidFill>
              </a:rPr>
              <a:t>Based on domain knowledge values were in permissible limits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FEE007-3B74-42B5-93BA-F1D0946832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8126" y="3665930"/>
            <a:ext cx="5151195" cy="172241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CCC58B0-C9BC-48EE-AE44-76512D105E45}"/>
              </a:ext>
            </a:extLst>
          </p:cNvPr>
          <p:cNvSpPr/>
          <p:nvPr/>
        </p:nvSpPr>
        <p:spPr>
          <a:xfrm>
            <a:off x="4210527" y="5870143"/>
            <a:ext cx="7691112" cy="77116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0432FF"/>
                </a:solidFill>
              </a:rPr>
              <a:t>Database will be leverage for two purposes: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432FF"/>
                </a:solidFill>
              </a:rPr>
              <a:t>User know how the traffic is going to be today, tomorrow or in few days to plan their travel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432FF"/>
                </a:solidFill>
              </a:rPr>
              <a:t>Leverage by highway authorities to plan the expansion of highway to manage the smooth traffic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980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34"/>
    </mc:Choice>
    <mc:Fallback xmlns="">
      <p:transition spd="slow" advTm="215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44A039-11AB-474F-8746-9A34D1C39C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4237" y="6065520"/>
            <a:ext cx="266960" cy="350356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18" name="Text Placeholder 119">
            <a:extLst>
              <a:ext uri="{FF2B5EF4-FFF2-40B4-BE49-F238E27FC236}">
                <a16:creationId xmlns:a16="http://schemas.microsoft.com/office/drawing/2014/main" id="{6E5B80C5-6B42-4867-88CC-660291DD3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848508" y="6366985"/>
            <a:ext cx="153435" cy="145982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D2A5B748-37FD-448D-997E-B1D33265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>
          <a:xfrm>
            <a:off x="0" y="0"/>
            <a:ext cx="8329613" cy="457200"/>
          </a:xfrm>
        </p:spPr>
      </p:pic>
      <p:sp>
        <p:nvSpPr>
          <p:cNvPr id="8" name="Title 11">
            <a:extLst>
              <a:ext uri="{FF2B5EF4-FFF2-40B4-BE49-F238E27FC236}">
                <a16:creationId xmlns:a16="http://schemas.microsoft.com/office/drawing/2014/main" id="{3E23D06B-677B-4674-86A3-EFB89E557EBC}"/>
              </a:ext>
            </a:extLst>
          </p:cNvPr>
          <p:cNvSpPr txBox="1">
            <a:spLocks/>
          </p:cNvSpPr>
          <p:nvPr/>
        </p:nvSpPr>
        <p:spPr>
          <a:xfrm>
            <a:off x="8329614" y="81112"/>
            <a:ext cx="2935794" cy="72191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2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100" dirty="0">
                <a:solidFill>
                  <a:srgbClr val="C00000"/>
                </a:solidFill>
                <a:latin typeface="Tw Cen MT Condensed" panose="020B0606020104020203" pitchFamily="34" charset="0"/>
              </a:rPr>
              <a:t>Exploring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BB8D35-99FB-47F1-B4E2-6EA796455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2658" y="764559"/>
            <a:ext cx="1027176" cy="684380"/>
          </a:xfrm>
          <a:prstGeom prst="rect">
            <a:avLst/>
          </a:prstGeom>
        </p:spPr>
      </p:pic>
      <p:sp>
        <p:nvSpPr>
          <p:cNvPr id="5" name="Flowchart: Document 4">
            <a:extLst>
              <a:ext uri="{FF2B5EF4-FFF2-40B4-BE49-F238E27FC236}">
                <a16:creationId xmlns:a16="http://schemas.microsoft.com/office/drawing/2014/main" id="{2C4BF350-E327-4A81-94FC-7FC96D461706}"/>
              </a:ext>
            </a:extLst>
          </p:cNvPr>
          <p:cNvSpPr/>
          <p:nvPr/>
        </p:nvSpPr>
        <p:spPr>
          <a:xfrm>
            <a:off x="413699" y="552915"/>
            <a:ext cx="10291705" cy="1033329"/>
          </a:xfrm>
          <a:prstGeom prst="flowChartDocumen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1D3CBC-B6F6-4C2D-BB89-1FDCAE26651E}"/>
              </a:ext>
            </a:extLst>
          </p:cNvPr>
          <p:cNvSpPr txBox="1"/>
          <p:nvPr/>
        </p:nvSpPr>
        <p:spPr>
          <a:xfrm>
            <a:off x="548639" y="559498"/>
            <a:ext cx="100218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123654"/>
                </a:solidFill>
                <a:latin typeface="Arial" panose="020B0604020202020204" pitchFamily="34" charset="0"/>
              </a:rPr>
              <a:t>Looking at roots, spectrum density, frequency model will be evaluated for  seasonality with s= 2,12,24,27. However, no trend behavior is observed  as non of the factors are near the unit circles, hence d = 0. </a:t>
            </a:r>
          </a:p>
          <a:p>
            <a:pPr algn="l"/>
            <a:endParaRPr lang="en-US" i="1" dirty="0">
              <a:solidFill>
                <a:srgbClr val="123654"/>
              </a:solidFill>
              <a:latin typeface="Arial" panose="020B06040202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5855618-4D80-435C-85EB-83E035C52363}"/>
              </a:ext>
            </a:extLst>
          </p:cNvPr>
          <p:cNvSpPr/>
          <p:nvPr/>
        </p:nvSpPr>
        <p:spPr>
          <a:xfrm>
            <a:off x="155449" y="1727951"/>
            <a:ext cx="3039706" cy="5223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432FF"/>
                </a:solidFill>
              </a:rPr>
              <a:t>Realization shows seasonality with no trend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432FF"/>
                </a:solidFill>
              </a:rPr>
              <a:t>ACF is diminishing sinusoidal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432FF"/>
                </a:solidFill>
              </a:rPr>
              <a:t>Spectral density show few frequency peaks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EEC67D-522B-415A-A000-6A665A9A9B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7450" y="2871308"/>
            <a:ext cx="2766917" cy="162357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A29D3FC-D322-4203-9522-4B05564567B1}"/>
              </a:ext>
            </a:extLst>
          </p:cNvPr>
          <p:cNvSpPr/>
          <p:nvPr/>
        </p:nvSpPr>
        <p:spPr>
          <a:xfrm>
            <a:off x="3057450" y="2310377"/>
            <a:ext cx="2551049" cy="46397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rgbClr val="0432FF"/>
                </a:solidFill>
              </a:rPr>
              <a:t>Decompose time series support finding no trend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87C4-E40E-45ED-B010-416A68C665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3432" y="3508799"/>
            <a:ext cx="2811549" cy="173499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67C97D2-48CA-468D-8F3D-A88DF603BF6E}"/>
              </a:ext>
            </a:extLst>
          </p:cNvPr>
          <p:cNvSpPr/>
          <p:nvPr/>
        </p:nvSpPr>
        <p:spPr>
          <a:xfrm>
            <a:off x="6010776" y="2980945"/>
            <a:ext cx="2667544" cy="46397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rgbClr val="0432FF"/>
                </a:solidFill>
              </a:rPr>
              <a:t>There is minor swings in traffic, in general traffic is balanced through out the day (24 hours)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FCE1875-7447-4755-ACA1-CF16B5A9C4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4228" y="4159539"/>
            <a:ext cx="3085400" cy="185721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4795C2F-9E13-4D30-94EB-1EB78D10B818}"/>
              </a:ext>
            </a:extLst>
          </p:cNvPr>
          <p:cNvSpPr/>
          <p:nvPr/>
        </p:nvSpPr>
        <p:spPr>
          <a:xfrm>
            <a:off x="9088883" y="3632579"/>
            <a:ext cx="2667544" cy="46397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rgbClr val="0432FF"/>
                </a:solidFill>
              </a:rPr>
              <a:t>Traffic show positive correlation with temperature ‘temp’ and ‘</a:t>
            </a:r>
            <a:r>
              <a:rPr lang="en-US" sz="1100" dirty="0" err="1">
                <a:solidFill>
                  <a:srgbClr val="0432FF"/>
                </a:solidFill>
              </a:rPr>
              <a:t>cloud_all</a:t>
            </a:r>
            <a:r>
              <a:rPr lang="en-US" sz="1100" dirty="0">
                <a:solidFill>
                  <a:srgbClr val="0432FF"/>
                </a:solidFill>
              </a:rPr>
              <a:t>’. Low to no correlation with other variables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B46715B-E71E-4517-8F56-2AEFD18697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873" y="4608149"/>
            <a:ext cx="3603567" cy="77711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8BB1A5D-66F9-4BF2-9452-591D4A30D7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873" y="5409256"/>
            <a:ext cx="3603566" cy="43334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C7A726F8-AE60-4CA8-A37A-0D5F81EA725B}"/>
              </a:ext>
            </a:extLst>
          </p:cNvPr>
          <p:cNvSpPr/>
          <p:nvPr/>
        </p:nvSpPr>
        <p:spPr>
          <a:xfrm>
            <a:off x="2717010" y="4701342"/>
            <a:ext cx="544131" cy="11114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F5C71A7-1CDD-45B4-9246-A3323FC347FC}"/>
              </a:ext>
            </a:extLst>
          </p:cNvPr>
          <p:cNvCxnSpPr>
            <a:cxnSpLocks/>
          </p:cNvCxnSpPr>
          <p:nvPr/>
        </p:nvCxnSpPr>
        <p:spPr>
          <a:xfrm>
            <a:off x="3316749" y="5184493"/>
            <a:ext cx="1163664" cy="3895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E8F35BE-E366-43ED-9DC3-DE9AAD455711}"/>
              </a:ext>
            </a:extLst>
          </p:cNvPr>
          <p:cNvSpPr txBox="1"/>
          <p:nvPr/>
        </p:nvSpPr>
        <p:spPr>
          <a:xfrm>
            <a:off x="4643688" y="5496956"/>
            <a:ext cx="3219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Factors are outside unit circle so stationary model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2DE64BD-09F6-4B14-B178-81B1BDC832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504" y="2310376"/>
            <a:ext cx="2766918" cy="1680838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078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07"/>
    </mc:Choice>
    <mc:Fallback xmlns="">
      <p:transition spd="slow" advTm="245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20" grpId="0" animBg="1"/>
      <p:bldP spid="22" grpId="0" animBg="1"/>
      <p:bldP spid="32" grpId="0" animBg="1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44A039-11AB-474F-8746-9A34D1C39C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18" name="Text Placeholder 119">
            <a:extLst>
              <a:ext uri="{FF2B5EF4-FFF2-40B4-BE49-F238E27FC236}">
                <a16:creationId xmlns:a16="http://schemas.microsoft.com/office/drawing/2014/main" id="{6E5B80C5-6B42-4867-88CC-660291DD3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3060" y="6641305"/>
            <a:ext cx="173736" cy="1524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D2A5B748-37FD-448D-997E-B1D33265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>
          <a:xfrm>
            <a:off x="0" y="0"/>
            <a:ext cx="8329613" cy="457200"/>
          </a:xfrm>
        </p:spPr>
      </p:pic>
      <p:sp>
        <p:nvSpPr>
          <p:cNvPr id="8" name="Title 11">
            <a:extLst>
              <a:ext uri="{FF2B5EF4-FFF2-40B4-BE49-F238E27FC236}">
                <a16:creationId xmlns:a16="http://schemas.microsoft.com/office/drawing/2014/main" id="{3E23D06B-677B-4674-86A3-EFB89E557EBC}"/>
              </a:ext>
            </a:extLst>
          </p:cNvPr>
          <p:cNvSpPr txBox="1">
            <a:spLocks/>
          </p:cNvSpPr>
          <p:nvPr/>
        </p:nvSpPr>
        <p:spPr>
          <a:xfrm>
            <a:off x="8046720" y="81112"/>
            <a:ext cx="4043114" cy="72191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30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100" dirty="0">
                <a:solidFill>
                  <a:srgbClr val="C00000"/>
                </a:solidFill>
                <a:latin typeface="Tw Cen MT Condensed" panose="020B0606020104020203" pitchFamily="34" charset="0"/>
              </a:rPr>
              <a:t>Model comparison with </a:t>
            </a:r>
            <a:r>
              <a:rPr lang="en-US" sz="7100" dirty="0" err="1">
                <a:solidFill>
                  <a:srgbClr val="C00000"/>
                </a:solidFill>
                <a:latin typeface="Tw Cen MT Condensed" panose="020B0606020104020203" pitchFamily="34" charset="0"/>
              </a:rPr>
              <a:t>ase</a:t>
            </a:r>
            <a:r>
              <a:rPr lang="en-US" sz="7100" dirty="0">
                <a:solidFill>
                  <a:srgbClr val="C00000"/>
                </a:solidFill>
                <a:latin typeface="Tw Cen MT Condensed" panose="020B0606020104020203" pitchFamily="34" charset="0"/>
              </a:rPr>
              <a:t>, </a:t>
            </a:r>
            <a:r>
              <a:rPr lang="en-US" sz="7100" dirty="0" err="1">
                <a:solidFill>
                  <a:srgbClr val="C00000"/>
                </a:solidFill>
                <a:latin typeface="Tw Cen MT Condensed" panose="020B0606020104020203" pitchFamily="34" charset="0"/>
              </a:rPr>
              <a:t>aic</a:t>
            </a:r>
            <a:r>
              <a:rPr lang="en-US" sz="7100" dirty="0">
                <a:solidFill>
                  <a:srgbClr val="C00000"/>
                </a:solidFill>
                <a:latin typeface="Tw Cen MT Condensed" panose="020B0606020104020203" pitchFamily="34" charset="0"/>
              </a:rPr>
              <a:t> and RWASE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BB8D35-99FB-47F1-B4E2-6EA796455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2658" y="764559"/>
            <a:ext cx="1027176" cy="684380"/>
          </a:xfrm>
          <a:prstGeom prst="rect">
            <a:avLst/>
          </a:prstGeom>
        </p:spPr>
      </p:pic>
      <p:sp>
        <p:nvSpPr>
          <p:cNvPr id="5" name="Flowchart: Document 4">
            <a:extLst>
              <a:ext uri="{FF2B5EF4-FFF2-40B4-BE49-F238E27FC236}">
                <a16:creationId xmlns:a16="http://schemas.microsoft.com/office/drawing/2014/main" id="{2C4BF350-E327-4A81-94FC-7FC96D461706}"/>
              </a:ext>
            </a:extLst>
          </p:cNvPr>
          <p:cNvSpPr/>
          <p:nvPr/>
        </p:nvSpPr>
        <p:spPr>
          <a:xfrm>
            <a:off x="548639" y="709993"/>
            <a:ext cx="10291705" cy="923860"/>
          </a:xfrm>
          <a:prstGeom prst="flowChartDocumen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1D3CBC-B6F6-4C2D-BB89-1FDCAE26651E}"/>
              </a:ext>
            </a:extLst>
          </p:cNvPr>
          <p:cNvSpPr txBox="1"/>
          <p:nvPr/>
        </p:nvSpPr>
        <p:spPr>
          <a:xfrm>
            <a:off x="548639" y="766892"/>
            <a:ext cx="100218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i="1" dirty="0">
                <a:solidFill>
                  <a:srgbClr val="123654"/>
                </a:solidFill>
                <a:latin typeface="Arial" panose="020B0604020202020204" pitchFamily="34" charset="0"/>
              </a:rPr>
              <a:t>Various seasonal and non-seasonal models were evaluated with ASE, AIC, and Rolling Window ASE. To derive the best, ARMA/ARIMA/ARUMA models, values of p, q, d and s were optimized 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67C97D2-48CA-468D-8F3D-A88DF603BF6E}"/>
              </a:ext>
            </a:extLst>
          </p:cNvPr>
          <p:cNvSpPr/>
          <p:nvPr/>
        </p:nvSpPr>
        <p:spPr>
          <a:xfrm>
            <a:off x="477163" y="2026356"/>
            <a:ext cx="3864723" cy="48436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rgbClr val="0432FF"/>
                </a:solidFill>
              </a:rPr>
              <a:t>Lowest </a:t>
            </a:r>
            <a:r>
              <a:rPr lang="en-US" sz="1100" dirty="0" err="1">
                <a:solidFill>
                  <a:srgbClr val="0432FF"/>
                </a:solidFill>
              </a:rPr>
              <a:t>aic</a:t>
            </a:r>
            <a:r>
              <a:rPr lang="en-US" sz="1100" dirty="0">
                <a:solidFill>
                  <a:srgbClr val="0432FF"/>
                </a:solidFill>
              </a:rPr>
              <a:t> and </a:t>
            </a:r>
            <a:r>
              <a:rPr lang="en-US" sz="1100" dirty="0" err="1">
                <a:solidFill>
                  <a:srgbClr val="0432FF"/>
                </a:solidFill>
              </a:rPr>
              <a:t>bic</a:t>
            </a:r>
            <a:r>
              <a:rPr lang="en-US" sz="1100" dirty="0">
                <a:solidFill>
                  <a:srgbClr val="0432FF"/>
                </a:solidFill>
              </a:rPr>
              <a:t> value were derived with p =5 and q =1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90DFEAA-2468-44EA-8710-073042135CF0}"/>
              </a:ext>
            </a:extLst>
          </p:cNvPr>
          <p:cNvSpPr/>
          <p:nvPr/>
        </p:nvSpPr>
        <p:spPr>
          <a:xfrm>
            <a:off x="5878335" y="1995489"/>
            <a:ext cx="5552629" cy="6289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rgbClr val="0432FF"/>
                </a:solidFill>
              </a:rPr>
              <a:t>Multiple model performance were evaluated based on AIC, ASE ( and ASE Rolling window): </a:t>
            </a:r>
          </a:p>
          <a:p>
            <a:r>
              <a:rPr lang="en-US" sz="1100" dirty="0">
                <a:solidFill>
                  <a:srgbClr val="0432FF"/>
                </a:solidFill>
              </a:rPr>
              <a:t>Best Model for Short term is: p = 5, q  = 2, d = 0 and s = 24 with ASE 497,735</a:t>
            </a:r>
          </a:p>
          <a:p>
            <a:r>
              <a:rPr lang="en-US" sz="1100" dirty="0">
                <a:solidFill>
                  <a:srgbClr val="0432FF"/>
                </a:solidFill>
              </a:rPr>
              <a:t>Best Model for Long term is: p = 5, q  = 1, d = 0 and s = 0 with ASE 3,829,925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143B5F-E9A0-4C25-AEF2-4F937265FD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513" y="2662560"/>
            <a:ext cx="2018248" cy="959085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E956F0-2020-4F55-B211-1B71DB29E2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4058" y="2646369"/>
            <a:ext cx="1967778" cy="959085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6" name="Table 18">
            <a:extLst>
              <a:ext uri="{FF2B5EF4-FFF2-40B4-BE49-F238E27FC236}">
                <a16:creationId xmlns:a16="http://schemas.microsoft.com/office/drawing/2014/main" id="{B3EE68F1-ACA0-48BA-A5FE-A48C7967CCED}"/>
              </a:ext>
            </a:extLst>
          </p:cNvPr>
          <p:cNvGraphicFramePr>
            <a:graphicFrameLocks noGrp="1"/>
          </p:cNvGraphicFramePr>
          <p:nvPr/>
        </p:nvGraphicFramePr>
        <p:xfrm>
          <a:off x="5219466" y="2746519"/>
          <a:ext cx="6870368" cy="3331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246">
                  <a:extLst>
                    <a:ext uri="{9D8B030D-6E8A-4147-A177-3AD203B41FA5}">
                      <a16:colId xmlns:a16="http://schemas.microsoft.com/office/drawing/2014/main" val="472526139"/>
                    </a:ext>
                  </a:extLst>
                </a:gridCol>
                <a:gridCol w="521208">
                  <a:extLst>
                    <a:ext uri="{9D8B030D-6E8A-4147-A177-3AD203B41FA5}">
                      <a16:colId xmlns:a16="http://schemas.microsoft.com/office/drawing/2014/main" val="2274598923"/>
                    </a:ext>
                  </a:extLst>
                </a:gridCol>
                <a:gridCol w="475488">
                  <a:extLst>
                    <a:ext uri="{9D8B030D-6E8A-4147-A177-3AD203B41FA5}">
                      <a16:colId xmlns:a16="http://schemas.microsoft.com/office/drawing/2014/main" val="2277094094"/>
                    </a:ext>
                  </a:extLst>
                </a:gridCol>
                <a:gridCol w="585216">
                  <a:extLst>
                    <a:ext uri="{9D8B030D-6E8A-4147-A177-3AD203B41FA5}">
                      <a16:colId xmlns:a16="http://schemas.microsoft.com/office/drawing/2014/main" val="2383424558"/>
                    </a:ext>
                  </a:extLst>
                </a:gridCol>
                <a:gridCol w="621792">
                  <a:extLst>
                    <a:ext uri="{9D8B030D-6E8A-4147-A177-3AD203B41FA5}">
                      <a16:colId xmlns:a16="http://schemas.microsoft.com/office/drawing/2014/main" val="3749459228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2254909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670812097"/>
                    </a:ext>
                  </a:extLst>
                </a:gridCol>
                <a:gridCol w="2452058">
                  <a:extLst>
                    <a:ext uri="{9D8B030D-6E8A-4147-A177-3AD203B41FA5}">
                      <a16:colId xmlns:a16="http://schemas.microsoft.com/office/drawing/2014/main" val="1132635527"/>
                    </a:ext>
                  </a:extLst>
                </a:gridCol>
              </a:tblGrid>
              <a:tr h="5884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nhead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ASE Rolling Window (RWASE) *</a:t>
                      </a:r>
                      <a:br>
                        <a:rPr lang="en-US" sz="1200" dirty="0"/>
                      </a:br>
                      <a:r>
                        <a:rPr lang="en-US" sz="10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</a:rPr>
                        <a:t>(last 90 days data)</a:t>
                      </a:r>
                      <a:endParaRPr lang="en-US" sz="120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498526"/>
                  </a:ext>
                </a:extLst>
              </a:tr>
              <a:tr h="27372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13.10627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867509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1.926e+17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135797"/>
                  </a:ext>
                </a:extLst>
              </a:tr>
              <a:tr h="25218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1000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13.10627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</a:rPr>
                        <a:t>3829925</a:t>
                      </a:r>
                      <a:endParaRPr 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254619"/>
                  </a:ext>
                </a:extLst>
              </a:tr>
              <a:tr h="25218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13.24117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529529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9.471e+19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438282"/>
                  </a:ext>
                </a:extLst>
              </a:tr>
              <a:tr h="25218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13.24117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8466291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827960"/>
                  </a:ext>
                </a:extLst>
              </a:tr>
              <a:tr h="25218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24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13.57022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497735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1.436e+21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826999"/>
                  </a:ext>
                </a:extLst>
              </a:tr>
              <a:tr h="25218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13.57022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8442857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316513"/>
                  </a:ext>
                </a:extLst>
              </a:tr>
              <a:tr h="25218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13.76666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745992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3.607e+20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628339"/>
                  </a:ext>
                </a:extLst>
              </a:tr>
              <a:tr h="25218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13.76666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8611306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556982"/>
                  </a:ext>
                </a:extLst>
              </a:tr>
              <a:tr h="25218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13.81193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1760584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7.121e+20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668478"/>
                  </a:ext>
                </a:extLst>
              </a:tr>
              <a:tr h="25218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13.81193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6150191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868421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39C94906-4A91-4FB0-B4D6-BFE7D2AC95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595" y="4817412"/>
            <a:ext cx="3590925" cy="857250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D2C9D7A-80FF-44AA-9B6A-C51926A437A6}"/>
              </a:ext>
            </a:extLst>
          </p:cNvPr>
          <p:cNvSpPr/>
          <p:nvPr/>
        </p:nvSpPr>
        <p:spPr>
          <a:xfrm>
            <a:off x="1114196" y="4135117"/>
            <a:ext cx="2395130" cy="48436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rgbClr val="0432FF"/>
                </a:solidFill>
              </a:rPr>
              <a:t>Best </a:t>
            </a:r>
            <a:r>
              <a:rPr lang="en-US" sz="1100" dirty="0" err="1">
                <a:solidFill>
                  <a:srgbClr val="0432FF"/>
                </a:solidFill>
              </a:rPr>
              <a:t>aic</a:t>
            </a:r>
            <a:r>
              <a:rPr lang="en-US" sz="1100" dirty="0">
                <a:solidFill>
                  <a:srgbClr val="0432FF"/>
                </a:solidFill>
              </a:rPr>
              <a:t> for different seasonal models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A4A483-2AF4-4C0E-8E22-7D745BC73327}"/>
              </a:ext>
            </a:extLst>
          </p:cNvPr>
          <p:cNvSpPr txBox="1"/>
          <p:nvPr/>
        </p:nvSpPr>
        <p:spPr>
          <a:xfrm>
            <a:off x="2474976" y="6271378"/>
            <a:ext cx="72420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* Outcome of ASE rolling window was not aligning with visual outcomes. Possibly, analysis for ASE rolling window was ran on last 90 days due to large volume of data.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448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808"/>
    </mc:Choice>
    <mc:Fallback xmlns="">
      <p:transition spd="slow" advTm="398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19" grpId="0" animBg="1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44A039-11AB-474F-8746-9A34D1C39C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18" name="Text Placeholder 119">
            <a:extLst>
              <a:ext uri="{FF2B5EF4-FFF2-40B4-BE49-F238E27FC236}">
                <a16:creationId xmlns:a16="http://schemas.microsoft.com/office/drawing/2014/main" id="{6E5B80C5-6B42-4867-88CC-660291DD3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3060" y="6641305"/>
            <a:ext cx="173736" cy="1524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D2A5B748-37FD-448D-997E-B1D33265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>
          <a:xfrm>
            <a:off x="0" y="0"/>
            <a:ext cx="8329613" cy="457200"/>
          </a:xfrm>
        </p:spPr>
      </p:pic>
      <p:sp>
        <p:nvSpPr>
          <p:cNvPr id="8" name="Title 11">
            <a:extLst>
              <a:ext uri="{FF2B5EF4-FFF2-40B4-BE49-F238E27FC236}">
                <a16:creationId xmlns:a16="http://schemas.microsoft.com/office/drawing/2014/main" id="{3E23D06B-677B-4674-86A3-EFB89E557EBC}"/>
              </a:ext>
            </a:extLst>
          </p:cNvPr>
          <p:cNvSpPr txBox="1">
            <a:spLocks/>
          </p:cNvSpPr>
          <p:nvPr/>
        </p:nvSpPr>
        <p:spPr>
          <a:xfrm>
            <a:off x="8202168" y="81112"/>
            <a:ext cx="3887666" cy="58802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100" dirty="0">
                <a:solidFill>
                  <a:srgbClr val="C00000"/>
                </a:solidFill>
                <a:latin typeface="Tw Cen MT Condensed" panose="020B0606020104020203" pitchFamily="34" charset="0"/>
              </a:rPr>
              <a:t>ASE Comparison - Long Term and shot term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BB8D35-99FB-47F1-B4E2-6EA796455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2658" y="709713"/>
            <a:ext cx="1027176" cy="684380"/>
          </a:xfrm>
          <a:prstGeom prst="rect">
            <a:avLst/>
          </a:prstGeom>
        </p:spPr>
      </p:pic>
      <p:sp>
        <p:nvSpPr>
          <p:cNvPr id="5" name="Flowchart: Document 4">
            <a:extLst>
              <a:ext uri="{FF2B5EF4-FFF2-40B4-BE49-F238E27FC236}">
                <a16:creationId xmlns:a16="http://schemas.microsoft.com/office/drawing/2014/main" id="{2C4BF350-E327-4A81-94FC-7FC96D461706}"/>
              </a:ext>
            </a:extLst>
          </p:cNvPr>
          <p:cNvSpPr/>
          <p:nvPr/>
        </p:nvSpPr>
        <p:spPr>
          <a:xfrm>
            <a:off x="548639" y="709993"/>
            <a:ext cx="10291705" cy="1257228"/>
          </a:xfrm>
          <a:prstGeom prst="flowChartDocumen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1D3CBC-B6F6-4C2D-BB89-1FDCAE26651E}"/>
              </a:ext>
            </a:extLst>
          </p:cNvPr>
          <p:cNvSpPr txBox="1"/>
          <p:nvPr/>
        </p:nvSpPr>
        <p:spPr>
          <a:xfrm>
            <a:off x="548640" y="1052182"/>
            <a:ext cx="10021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i="1" dirty="0">
              <a:solidFill>
                <a:srgbClr val="123654"/>
              </a:solidFill>
              <a:latin typeface="Arial" panose="020B06040202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316FBCD-4504-4495-BC3C-AD057257B4D1}"/>
              </a:ext>
            </a:extLst>
          </p:cNvPr>
          <p:cNvSpPr/>
          <p:nvPr/>
        </p:nvSpPr>
        <p:spPr>
          <a:xfrm>
            <a:off x="931069" y="2215416"/>
            <a:ext cx="4866901" cy="51041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solidFill>
                  <a:srgbClr val="0432FF"/>
                </a:solidFill>
              </a:rPr>
              <a:t>Comparison of actual vs. forecast for best seasonal short term  </a:t>
            </a:r>
            <a:r>
              <a:rPr lang="en-US" sz="1050" b="1" dirty="0">
                <a:solidFill>
                  <a:srgbClr val="FF0000"/>
                </a:solidFill>
              </a:rPr>
              <a:t>(ASE = 497735)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4C7C19-73AD-432B-AEFF-B48DB8C70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892032"/>
            <a:ext cx="5374692" cy="341853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B0D5C6E-98FE-458B-83C3-9573823C4F60}"/>
              </a:ext>
            </a:extLst>
          </p:cNvPr>
          <p:cNvSpPr/>
          <p:nvPr/>
        </p:nvSpPr>
        <p:spPr>
          <a:xfrm>
            <a:off x="6421896" y="2235826"/>
            <a:ext cx="4839035" cy="51041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solidFill>
                  <a:srgbClr val="0432FF"/>
                </a:solidFill>
              </a:rPr>
              <a:t>Comparison of actual vs. forecast for best seasonal long term  </a:t>
            </a:r>
            <a:r>
              <a:rPr lang="en-US" sz="1050" b="1" dirty="0">
                <a:solidFill>
                  <a:srgbClr val="FF0000"/>
                </a:solidFill>
              </a:rPr>
              <a:t>(ASE = 8442857)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6B510D-7933-44B2-B5BB-1D1EE6C8F0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060" y="2892032"/>
            <a:ext cx="5290526" cy="333697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DB5E00D-6FB9-4380-8409-4646A044908C}"/>
              </a:ext>
            </a:extLst>
          </p:cNvPr>
          <p:cNvSpPr txBox="1"/>
          <p:nvPr/>
        </p:nvSpPr>
        <p:spPr>
          <a:xfrm>
            <a:off x="548639" y="766892"/>
            <a:ext cx="100218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i="1" dirty="0">
                <a:solidFill>
                  <a:srgbClr val="123654"/>
                </a:solidFill>
                <a:latin typeface="Arial" panose="020B0604020202020204" pitchFamily="34" charset="0"/>
              </a:rPr>
              <a:t>Forecast for the LAST 10 hours of Traffic Volume with seasonal factor s=24, was our best short-term model.</a:t>
            </a:r>
          </a:p>
          <a:p>
            <a:pPr algn="l"/>
            <a:r>
              <a:rPr lang="en-US" i="1" dirty="0">
                <a:solidFill>
                  <a:srgbClr val="123654"/>
                </a:solidFill>
                <a:latin typeface="Arial" panose="020B0604020202020204" pitchFamily="34" charset="0"/>
              </a:rPr>
              <a:t>For long term with seasonality 24 were chosen as best forecast. It visually looks very close to actual.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1828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653"/>
    </mc:Choice>
    <mc:Fallback>
      <p:transition spd="slow" advTm="346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44A039-11AB-474F-8746-9A34D1C39C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18" name="Text Placeholder 119">
            <a:extLst>
              <a:ext uri="{FF2B5EF4-FFF2-40B4-BE49-F238E27FC236}">
                <a16:creationId xmlns:a16="http://schemas.microsoft.com/office/drawing/2014/main" id="{6E5B80C5-6B42-4867-88CC-660291DD3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3060" y="6641305"/>
            <a:ext cx="173736" cy="1524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D2A5B748-37FD-448D-997E-B1D33265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>
          <a:xfrm>
            <a:off x="0" y="0"/>
            <a:ext cx="8329613" cy="457200"/>
          </a:xfrm>
        </p:spPr>
      </p:pic>
      <p:sp>
        <p:nvSpPr>
          <p:cNvPr id="8" name="Title 11">
            <a:extLst>
              <a:ext uri="{FF2B5EF4-FFF2-40B4-BE49-F238E27FC236}">
                <a16:creationId xmlns:a16="http://schemas.microsoft.com/office/drawing/2014/main" id="{3E23D06B-677B-4674-86A3-EFB89E557EBC}"/>
              </a:ext>
            </a:extLst>
          </p:cNvPr>
          <p:cNvSpPr txBox="1">
            <a:spLocks/>
          </p:cNvSpPr>
          <p:nvPr/>
        </p:nvSpPr>
        <p:spPr>
          <a:xfrm>
            <a:off x="8329614" y="81112"/>
            <a:ext cx="3760220" cy="72191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30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100" dirty="0">
                <a:solidFill>
                  <a:srgbClr val="C00000"/>
                </a:solidFill>
                <a:latin typeface="Tw Cen MT Condensed" panose="020B0606020104020203" pitchFamily="34" charset="0"/>
              </a:rPr>
              <a:t>long-term and short-term forecast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BB8D35-99FB-47F1-B4E2-6EA796455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2658" y="725526"/>
            <a:ext cx="1027176" cy="684380"/>
          </a:xfrm>
          <a:prstGeom prst="rect">
            <a:avLst/>
          </a:prstGeom>
        </p:spPr>
      </p:pic>
      <p:sp>
        <p:nvSpPr>
          <p:cNvPr id="5" name="Flowchart: Document 4">
            <a:extLst>
              <a:ext uri="{FF2B5EF4-FFF2-40B4-BE49-F238E27FC236}">
                <a16:creationId xmlns:a16="http://schemas.microsoft.com/office/drawing/2014/main" id="{2C4BF350-E327-4A81-94FC-7FC96D461706}"/>
              </a:ext>
            </a:extLst>
          </p:cNvPr>
          <p:cNvSpPr/>
          <p:nvPr/>
        </p:nvSpPr>
        <p:spPr>
          <a:xfrm>
            <a:off x="548639" y="709993"/>
            <a:ext cx="10291705" cy="988520"/>
          </a:xfrm>
          <a:prstGeom prst="flowChartDocumen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1D3CBC-B6F6-4C2D-BB89-1FDCAE26651E}"/>
              </a:ext>
            </a:extLst>
          </p:cNvPr>
          <p:cNvSpPr txBox="1"/>
          <p:nvPr/>
        </p:nvSpPr>
        <p:spPr>
          <a:xfrm>
            <a:off x="628788" y="840524"/>
            <a:ext cx="100218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i="1" dirty="0">
                <a:solidFill>
                  <a:srgbClr val="123654"/>
                </a:solidFill>
                <a:latin typeface="Arial" panose="020B0604020202020204" pitchFamily="34" charset="0"/>
              </a:rPr>
              <a:t>As expected, long-term forecast trends towards mean as model do not have trend.</a:t>
            </a:r>
          </a:p>
          <a:p>
            <a:pPr algn="l"/>
            <a:r>
              <a:rPr lang="en-US" i="1" dirty="0">
                <a:solidFill>
                  <a:srgbClr val="123654"/>
                </a:solidFill>
                <a:latin typeface="Arial" panose="020B0604020202020204" pitchFamily="34" charset="0"/>
              </a:rPr>
              <a:t>Short-term model aligns with the expected forecast.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60E356-F8C6-4EA7-8B8B-33275F82CA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39" y="2825024"/>
            <a:ext cx="5231149" cy="336408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F93F99-02AA-41C8-B1C2-26FCCB49E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5195" y="2949290"/>
            <a:ext cx="4971051" cy="314415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6888044-2858-418A-A639-1E384A931FEF}"/>
              </a:ext>
            </a:extLst>
          </p:cNvPr>
          <p:cNvSpPr/>
          <p:nvPr/>
        </p:nvSpPr>
        <p:spPr>
          <a:xfrm>
            <a:off x="866796" y="1947738"/>
            <a:ext cx="4702164" cy="48436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solidFill>
                  <a:srgbClr val="0432FF"/>
                </a:solidFill>
              </a:rPr>
              <a:t>Comparison of actual vs. forecast for best seasonal short term  </a:t>
            </a:r>
            <a:r>
              <a:rPr lang="en-US" sz="1050" b="1" dirty="0">
                <a:solidFill>
                  <a:srgbClr val="FF0000"/>
                </a:solidFill>
              </a:rPr>
              <a:t>(ASE = 497735)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22A4C3F-022A-4F11-958B-61C5A01054AB}"/>
              </a:ext>
            </a:extLst>
          </p:cNvPr>
          <p:cNvSpPr/>
          <p:nvPr/>
        </p:nvSpPr>
        <p:spPr>
          <a:xfrm>
            <a:off x="6387416" y="1947738"/>
            <a:ext cx="4675242" cy="48436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solidFill>
                  <a:srgbClr val="0432FF"/>
                </a:solidFill>
              </a:rPr>
              <a:t>Comparison of actual vs. forecast for best seasonal long term  </a:t>
            </a:r>
            <a:r>
              <a:rPr lang="en-US" sz="1050" b="1" dirty="0">
                <a:solidFill>
                  <a:srgbClr val="FF0000"/>
                </a:solidFill>
              </a:rPr>
              <a:t>(ASE = 8442857)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6667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52"/>
    </mc:Choice>
    <mc:Fallback>
      <p:transition spd="slow" advTm="17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44A039-11AB-474F-8746-9A34D1C39C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  <p:sp>
        <p:nvSpPr>
          <p:cNvPr id="18" name="Text Placeholder 119">
            <a:extLst>
              <a:ext uri="{FF2B5EF4-FFF2-40B4-BE49-F238E27FC236}">
                <a16:creationId xmlns:a16="http://schemas.microsoft.com/office/drawing/2014/main" id="{6E5B80C5-6B42-4867-88CC-660291DD3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3060" y="6641305"/>
            <a:ext cx="173736" cy="1524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D2A5B748-37FD-448D-997E-B1D33265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>
          <a:xfrm>
            <a:off x="0" y="0"/>
            <a:ext cx="8329613" cy="457200"/>
          </a:xfrm>
        </p:spPr>
      </p:pic>
      <p:sp>
        <p:nvSpPr>
          <p:cNvPr id="8" name="Title 11">
            <a:extLst>
              <a:ext uri="{FF2B5EF4-FFF2-40B4-BE49-F238E27FC236}">
                <a16:creationId xmlns:a16="http://schemas.microsoft.com/office/drawing/2014/main" id="{3E23D06B-677B-4674-86A3-EFB89E557EBC}"/>
              </a:ext>
            </a:extLst>
          </p:cNvPr>
          <p:cNvSpPr txBox="1">
            <a:spLocks/>
          </p:cNvSpPr>
          <p:nvPr/>
        </p:nvSpPr>
        <p:spPr>
          <a:xfrm>
            <a:off x="8329614" y="81112"/>
            <a:ext cx="3760220" cy="72191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30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100" dirty="0">
                <a:solidFill>
                  <a:srgbClr val="C00000"/>
                </a:solidFill>
                <a:latin typeface="Tw Cen MT Condensed" panose="020B0606020104020203" pitchFamily="34" charset="0"/>
              </a:rPr>
              <a:t>Strategy/ plans for Next Steps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BB8D35-99FB-47F1-B4E2-6EA796455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2658" y="764559"/>
            <a:ext cx="1027176" cy="684380"/>
          </a:xfrm>
          <a:prstGeom prst="rect">
            <a:avLst/>
          </a:prstGeom>
        </p:spPr>
      </p:pic>
      <p:sp>
        <p:nvSpPr>
          <p:cNvPr id="5" name="Flowchart: Document 4">
            <a:extLst>
              <a:ext uri="{FF2B5EF4-FFF2-40B4-BE49-F238E27FC236}">
                <a16:creationId xmlns:a16="http://schemas.microsoft.com/office/drawing/2014/main" id="{2C4BF350-E327-4A81-94FC-7FC96D461706}"/>
              </a:ext>
            </a:extLst>
          </p:cNvPr>
          <p:cNvSpPr/>
          <p:nvPr/>
        </p:nvSpPr>
        <p:spPr>
          <a:xfrm>
            <a:off x="358907" y="758665"/>
            <a:ext cx="10291705" cy="988520"/>
          </a:xfrm>
          <a:prstGeom prst="flowChartDocumen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1D3CBC-B6F6-4C2D-BB89-1FDCAE26651E}"/>
              </a:ext>
            </a:extLst>
          </p:cNvPr>
          <p:cNvSpPr txBox="1"/>
          <p:nvPr/>
        </p:nvSpPr>
        <p:spPr>
          <a:xfrm>
            <a:off x="628788" y="840524"/>
            <a:ext cx="100218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i="1" dirty="0">
                <a:solidFill>
                  <a:srgbClr val="123654"/>
                </a:solidFill>
                <a:latin typeface="Arial" panose="020B0604020202020204" pitchFamily="34" charset="0"/>
              </a:rPr>
              <a:t>Team will continue to reevaluate the data and perform multivariable analysis using VAR and Neural Network models by incorporating the dependent variables to derive possibly better forecasting.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C29D424-7A30-4121-8FAB-EED92D4C25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712200"/>
              </p:ext>
            </p:extLst>
          </p:nvPr>
        </p:nvGraphicFramePr>
        <p:xfrm>
          <a:off x="2697480" y="2048650"/>
          <a:ext cx="6557264" cy="3431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821404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080"/>
    </mc:Choice>
    <mc:Fallback>
      <p:transition spd="slow" advTm="31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1F8C9-092A-49B9-B24C-54F131F9C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24943" cy="68209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B66C13-FD96-3540-A9BC-3F1743512B29}"/>
              </a:ext>
            </a:extLst>
          </p:cNvPr>
          <p:cNvSpPr txBox="1"/>
          <p:nvPr/>
        </p:nvSpPr>
        <p:spPr>
          <a:xfrm>
            <a:off x="5631543" y="4761085"/>
            <a:ext cx="288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9A7470-D1A2-0A4C-AE82-A7C3EA66A9B4}"/>
              </a:ext>
            </a:extLst>
          </p:cNvPr>
          <p:cNvSpPr txBox="1"/>
          <p:nvPr/>
        </p:nvSpPr>
        <p:spPr>
          <a:xfrm>
            <a:off x="5159830" y="4768345"/>
            <a:ext cx="288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3" name="Title 11">
            <a:extLst>
              <a:ext uri="{FF2B5EF4-FFF2-40B4-BE49-F238E27FC236}">
                <a16:creationId xmlns:a16="http://schemas.microsoft.com/office/drawing/2014/main" id="{0C4E46F1-80B8-4081-9C1C-E27AAD03A809}"/>
              </a:ext>
            </a:extLst>
          </p:cNvPr>
          <p:cNvSpPr txBox="1">
            <a:spLocks/>
          </p:cNvSpPr>
          <p:nvPr/>
        </p:nvSpPr>
        <p:spPr>
          <a:xfrm>
            <a:off x="3958813" y="3012141"/>
            <a:ext cx="4593514" cy="100046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rgbClr val="C00000"/>
                </a:solidFill>
                <a:latin typeface="Tw Cen MT Condensed Extra Bold" panose="020B0803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0565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09"/>
    </mc:Choice>
    <mc:Fallback>
      <p:transition spd="slow" advTm="3909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6|3|3.3|1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1|1.5|1.9|5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6|0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9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9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985</Words>
  <Application>Microsoft Office PowerPoint</Application>
  <PresentationFormat>Widescreen</PresentationFormat>
  <Paragraphs>179</Paragraphs>
  <Slides>8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Century Gothic</vt:lpstr>
      <vt:lpstr>Segoe UI Light</vt:lpstr>
      <vt:lpstr>Tw Cen MT Condensed</vt:lpstr>
      <vt:lpstr>Tw Cen MT Condensed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</cp:revision>
  <dcterms:created xsi:type="dcterms:W3CDTF">2021-11-11T19:06:32Z</dcterms:created>
  <dcterms:modified xsi:type="dcterms:W3CDTF">2021-11-15T04:24:00Z</dcterms:modified>
</cp:coreProperties>
</file>